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0" r:id="rId2"/>
    <p:sldMasterId id="2147483800" r:id="rId3"/>
    <p:sldMasterId id="2147483656" r:id="rId4"/>
  </p:sldMasterIdLst>
  <p:notesMasterIdLst>
    <p:notesMasterId r:id="rId12"/>
  </p:notesMasterIdLst>
  <p:handoutMasterIdLst>
    <p:handoutMasterId r:id="rId13"/>
  </p:handoutMasterIdLst>
  <p:sldIdLst>
    <p:sldId id="345" r:id="rId5"/>
    <p:sldId id="346" r:id="rId6"/>
    <p:sldId id="347" r:id="rId7"/>
    <p:sldId id="348" r:id="rId8"/>
    <p:sldId id="335" r:id="rId9"/>
    <p:sldId id="349" r:id="rId10"/>
    <p:sldId id="350" r:id="rId11"/>
  </p:sldIdLst>
  <p:sldSz cx="9144000" cy="5143500" type="screen16x9"/>
  <p:notesSz cx="6670675" cy="9875838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6">
          <p15:clr>
            <a:srgbClr val="A4A3A4"/>
          </p15:clr>
        </p15:guide>
        <p15:guide id="7" pos="56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0"/>
    <a:srgbClr val="00A9CE"/>
    <a:srgbClr val="D8DCDE"/>
    <a:srgbClr val="002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208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834" y="84"/>
      </p:cViewPr>
      <p:guideLst>
        <p:guide orient="horz"/>
        <p:guide/>
        <p:guide pos="56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770" y="-82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D7E8-0829-F34C-B479-A757805E6C1B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4D3-7666-C24C-995B-669B029DD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4F11-7667-5045-A00B-01970EA44BB5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51AE-7ABC-314D-AFAD-47B860ED6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2" name="Picture 1" descr="Eosinophil_NK_Cell_10K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4679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oss-Section of C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9" name="Picture Placeholder 7" descr="AZ1466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5281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b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2" name="Picture 1" descr="Diabetes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0" y="2876550"/>
            <a:ext cx="8856000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 TL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10" name="Picture 9" descr="TLR9_Endosome_and_Receptor_RGB LR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8137"/>
            <a:ext cx="8856000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44590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46653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44590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46653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62536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7" name="Picture 6" descr="Eosinophil_NK_Cell_10K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page_04_AST109_TCell_Cancer_Cell_Lipid_Layer_10K_01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5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M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CR_Science image_f1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21" y="2876550"/>
            <a:ext cx="8850368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t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DNA_Inside_Blood_Vessel_10K_AD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2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overy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CRISPR_technology_for_genome_editing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Placeholder 13" descr="AZ1383_screen rot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3" name="Picture 2" descr="page_04_AST109_TCell_Cancer_Cell_Lipid_Layer_10K_01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1297786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7962"/>
            <a:ext cx="8853082" cy="21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 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4" name="Picture Placeholder 23" descr="AZ1388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Examining Plac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Placeholder 3" descr="AZ1428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oss-Section of C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Placeholder 7" descr="AZ1466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7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b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4" name="Picture 3" descr="Diabet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0" y="2876550"/>
            <a:ext cx="8856000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 TL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TLR9_Endosome_and_Receptor_RGB 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8137"/>
            <a:ext cx="8856000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in La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3" descr="AZ1486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8785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in L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Deepal_P_Shot_2-024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44" y="2876550"/>
            <a:ext cx="885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in La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Drew_M-057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1"/>
            <a:ext cx="88566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10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Shot_1-060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49"/>
            <a:ext cx="8856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M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2" name="Picture 1" descr="CR_Science image_f1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21" y="2876550"/>
            <a:ext cx="8850368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34124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Shot_3-037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6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5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2" name="Picture 1" descr="Meryl_G-154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38" y="2876551"/>
            <a:ext cx="885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5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Liam_S-137_Ret_EDI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2876549"/>
            <a:ext cx="8856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Jasmine_A-141_Ret_EDI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2876549"/>
            <a:ext cx="88646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16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Mul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4815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7268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9402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804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1137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23760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1" y="1164512"/>
            <a:ext cx="7023713" cy="317214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GB" noProof="0" dirty="0" smtClean="0"/>
              <a:t>Click to add introduction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t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3" name="Picture 2" descr="DNA_Inside_Blood_Vessel_10K_AD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3767009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1 title</a:t>
            </a:r>
            <a:endParaRPr lang="en-GB" noProof="0" dirty="0"/>
          </a:p>
        </p:txBody>
      </p:sp>
      <p:sp>
        <p:nvSpPr>
          <p:cNvPr id="61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6400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42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2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3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3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5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4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61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5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50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6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6</a:t>
            </a:r>
            <a:endParaRPr lang="en-GB" noProof="0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979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78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3382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37061" y="526851"/>
            <a:ext cx="8765651" cy="324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1671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7"/>
            <a:ext cx="705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overy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2" name="Picture 1" descr="CRISPR_technology_for_genome_editing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131962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8"/>
            <a:ext cx="7056000" cy="162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2905963"/>
            <a:ext cx="705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9162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237099"/>
            <a:ext cx="7056000" cy="1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7062" y="2905963"/>
            <a:ext cx="408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2905963"/>
            <a:ext cx="408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2769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237099"/>
            <a:ext cx="7056000" cy="1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37600" y="2903515"/>
            <a:ext cx="2664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50223" y="2908267"/>
            <a:ext cx="2664000" cy="144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74223" y="2908267"/>
            <a:ext cx="2664000" cy="144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5193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8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0" y="1237098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7866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80000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5862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78499" y="2725591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80000" y="1234440"/>
            <a:ext cx="4086000" cy="137160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4107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061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4651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Headings with 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329335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64000" y="1337391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0" y="1329335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37600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50223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74223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7833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252800"/>
            <a:ext cx="4086000" cy="283598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530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261267"/>
            <a:ext cx="4086000" cy="1485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80000" y="2904253"/>
            <a:ext cx="4086000" cy="1485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613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10" name="Picture Placeholder 13" descr="AZ1383_screen rota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068852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2766792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7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2841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18800" y="2766792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2766792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9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4755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27600" y="2766792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201023" y="2766792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067748" y="2766792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8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9386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6537" y="1233071"/>
            <a:ext cx="8766174" cy="31725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2500" indent="-1350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content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4071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2211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44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7962"/>
            <a:ext cx="8853082" cy="2128214"/>
          </a:xfrm>
          <a:prstGeom prst="rect">
            <a:avLst/>
          </a:prstGeom>
        </p:spPr>
      </p:pic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13097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 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10" name="Picture Placeholder 23" descr="AZ1388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3874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Examining Plac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9" name="Picture Placeholder 3" descr="AZ1428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42759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SYMBOL_RG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1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0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24" r:id="rId11"/>
    <p:sldLayoutId id="2147483826" r:id="rId12"/>
    <p:sldLayoutId id="214748378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Z_SYMBOL_RGB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25" r:id="rId11"/>
    <p:sldLayoutId id="2147483827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Z_SYMBOL_RGB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Z_SYMBOL_RGB.jp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4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68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401" y="1234082"/>
            <a:ext cx="6822759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诺雷得销售培训</a:t>
            </a:r>
            <a:r>
              <a:rPr lang="zh-CN" altLang="en-US" dirty="0" smtClean="0"/>
              <a:t>第</a:t>
            </a:r>
            <a:r>
              <a:rPr lang="zh-CN" altLang="en-US" dirty="0"/>
              <a:t>四</a:t>
            </a:r>
            <a:r>
              <a:rPr lang="zh-CN" altLang="en-US" dirty="0" smtClean="0"/>
              <a:t>期 </a:t>
            </a:r>
            <a:r>
              <a:rPr lang="en-US" altLang="zh-CN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318375" y="643094"/>
            <a:ext cx="766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患者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36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岁，左乳侵润性乳腺癌化疗中就开始使用双得卵巢保护，化疗结束后继续双得方案内分泌治疗，内分泌双得治疗一年之后出现来月经来潮，激素检测处于绝经后状态，妇科、宫颈检查正常。这是否说明患者卵巢功能未得到完全抑制，接下来该如何处理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？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375" y="2452738"/>
            <a:ext cx="7592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A1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这种情况属于比较特别的个例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情况下月经症状和激素水平应该是匹配的，如果发生这种情况，可能有多种原因，如前一针注射失败、或患者对</a:t>
            </a:r>
            <a:r>
              <a:rPr lang="en-US" altLang="zh-CN" sz="1600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GnRHa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药物的确发生耐药等。一般推荐根据原周期尝试再注射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针，排除因一过性注射失败引起的异常情况，如成功注射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针以后依然持续这个状况，则需与患者讨论下一步治疗方案。如患者非常担心卵巢功能抑制失败，医生也判断该患者卵巢功能抑制失败的情况下，可考虑更换他莫昔芬单药。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236181" y="716531"/>
            <a:ext cx="7109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 激素受体阴性的患者也用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TAM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吗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?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181" y="1365138"/>
            <a:ext cx="673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常规来说，在激素受体阴性的患者中不推荐使用</a:t>
            </a:r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目前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内分泌治疗主要推荐用于激素受体阳性患者。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767" y="2456843"/>
            <a:ext cx="693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诺雷得已经治疗了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年以后，是不是还需要继续治疗？那么是不是治疗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年以后还会有这种手术趋势的可能性？</a:t>
            </a:r>
            <a:endParaRPr lang="en-US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766" y="3228426"/>
            <a:ext cx="6755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A3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目前指南对于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推荐的最长疗程为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年，因为目前尚缺乏疗程为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年以上的临床数据，根据目前的临床研究证据及指南推荐，完成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年疗程后即可停药，如患者无复发无需采取手术去势。而如果患者复发后，需要进行手术去势的话，完全可以进行手术去势，前期的药物去势对手术去势没有影响。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12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398530" y="550595"/>
            <a:ext cx="795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Q4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： 关于诺雷得使用的时机。化疗期间，诺雷得应该什么时候使用呢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？</a:t>
            </a:r>
            <a:endParaRPr lang="en-US" altLang="zh-CN" dirty="0" smtClean="0">
              <a:solidFill>
                <a:srgbClr val="000000"/>
              </a:solidFill>
              <a:latin typeface="+mn-ea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化疗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前使用还是化疗间使用？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8530" y="1276947"/>
            <a:ext cx="7459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A4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：这个问题目前的确存在争议，不同的临床研究中采用的方案也不同。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首先，需要明确患者使用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的目的，如果是以卵巢保护为目的，则需要在化疗前的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个月开始使用，一直使用的化疗结束为止；如果是用于辅助治疗，在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TEXT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研究中，是与化疗同时使用，而在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SOFT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研究中，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用于化疗后仍处于绝经前的患者，对于化疗后暂时闭经的患者等待最多至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个月，如期间月经恢复，则开始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治疗。但目前缺乏不同时机开始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治疗头对头比较的数据，目前中国专家在临床实践中，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多用于化疗全部疗程结束后即刻开始使用。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980" y="3158385"/>
            <a:ext cx="7459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Q5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： 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50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岁女性使用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联合他莫西芬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个月，一直有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月经，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这种情况怎么处理</a:t>
            </a:r>
            <a:endParaRPr lang="en-US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980" y="3737867"/>
            <a:ext cx="7459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首先建议做一些子宫内膜相关检查，排除子宫内膜自身的病变；然后检查一下，注射手法是否正确，药物是否被有效埋植入腹壁前皮下组织。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如上述情况均未发生，则需考虑卵巢功能抑制失败的可能，这是可以做一下激素检测，如激素持续未降低则考虑去势失败的可能，建议改用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单药。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59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516375" y="711398"/>
            <a:ext cx="8032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Q6</a:t>
            </a:r>
            <a:r>
              <a:rPr lang="zh-CN" altLang="en-US" dirty="0">
                <a:latin typeface="+mn-ea"/>
              </a:rPr>
              <a:t>：使用诺雷得以后，是不是理论上的</a:t>
            </a:r>
            <a:r>
              <a:rPr lang="en-US" altLang="zh-CN" dirty="0">
                <a:latin typeface="+mn-ea"/>
              </a:rPr>
              <a:t>E2</a:t>
            </a:r>
            <a:r>
              <a:rPr lang="zh-CN" altLang="en-US" dirty="0">
                <a:latin typeface="+mn-ea"/>
              </a:rPr>
              <a:t>和</a:t>
            </a:r>
            <a:r>
              <a:rPr lang="en-US" altLang="zh-CN" dirty="0">
                <a:latin typeface="+mn-ea"/>
              </a:rPr>
              <a:t>FSH</a:t>
            </a:r>
            <a:r>
              <a:rPr lang="zh-CN" altLang="en-US" dirty="0">
                <a:latin typeface="+mn-ea"/>
              </a:rPr>
              <a:t>应该是降低的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但</a:t>
            </a:r>
            <a:r>
              <a:rPr lang="zh-CN" altLang="en-US" dirty="0" smtClean="0">
                <a:latin typeface="+mn-ea"/>
              </a:rPr>
              <a:t>在</a:t>
            </a:r>
            <a:r>
              <a:rPr lang="zh-CN" altLang="en-US" dirty="0">
                <a:latin typeface="+mn-ea"/>
              </a:rPr>
              <a:t>临床实践过程当中发现注射了五六支以后，</a:t>
            </a:r>
            <a:r>
              <a:rPr lang="en-US" altLang="zh-CN" dirty="0">
                <a:latin typeface="+mn-ea"/>
              </a:rPr>
              <a:t>E2</a:t>
            </a:r>
            <a:r>
              <a:rPr lang="zh-CN" altLang="en-US" dirty="0">
                <a:latin typeface="+mn-ea"/>
              </a:rPr>
              <a:t>和</a:t>
            </a:r>
            <a:r>
              <a:rPr lang="en-US" altLang="zh-CN" dirty="0">
                <a:latin typeface="+mn-ea"/>
              </a:rPr>
              <a:t>FSH</a:t>
            </a:r>
            <a:r>
              <a:rPr lang="zh-CN" altLang="en-US" dirty="0">
                <a:latin typeface="+mn-ea"/>
              </a:rPr>
              <a:t>都上升了</a:t>
            </a:r>
            <a:r>
              <a:rPr lang="zh-CN" altLang="en-US" dirty="0" smtClean="0">
                <a:latin typeface="+mn-ea"/>
              </a:rPr>
              <a:t>，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换</a:t>
            </a:r>
            <a:r>
              <a:rPr lang="zh-CN" altLang="en-US" dirty="0">
                <a:latin typeface="+mn-ea"/>
              </a:rPr>
              <a:t>抑那通之后呢</a:t>
            </a:r>
            <a:r>
              <a:rPr lang="zh-CN" altLang="en-US" dirty="0" smtClean="0">
                <a:latin typeface="+mn-ea"/>
              </a:rPr>
              <a:t>，又</a:t>
            </a:r>
            <a:r>
              <a:rPr lang="zh-CN" altLang="en-US" dirty="0">
                <a:latin typeface="+mn-ea"/>
              </a:rPr>
              <a:t>下降</a:t>
            </a:r>
            <a:r>
              <a:rPr lang="zh-CN" altLang="en-US" dirty="0" smtClean="0">
                <a:latin typeface="+mn-ea"/>
              </a:rPr>
              <a:t>了。如排除</a:t>
            </a:r>
            <a:r>
              <a:rPr lang="zh-CN" altLang="en-US" dirty="0">
                <a:latin typeface="+mn-ea"/>
              </a:rPr>
              <a:t>注射的问题，这个情况应该怎么解释？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375" y="2150650"/>
            <a:ext cx="8032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A6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：这种情况非常少见，从机制上来看诺雷得和抑那通都属于</a:t>
            </a:r>
            <a:r>
              <a:rPr lang="en-US" altLang="zh-CN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GnRHa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属于相同机制的药物。但是两个药物的化学结构毕竟不是完全相同，有可能在极个别患者中，出现疗效不同的情况，另外两种药物缓释技术不同，可能在个别患者中有吸收不同的情况。但这种情况是非常罕见的，不会对整体临床用药情况产生影响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同时，在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绝经前乳腺癌治疗领域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，诺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雷得是目前研究最充分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、数据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最多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、研究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中随访时间最长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dirty="0" err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GnRHa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药物。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516373" y="728010"/>
            <a:ext cx="750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Q7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：高危患者中的各要素：比如年龄、分期等是单独考量还是合并考量？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372" y="1656770"/>
            <a:ext cx="7224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A7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&lt;35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岁是一个独立高危因素；对于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&gt;35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岁患者，需综合考虑淋巴结状态、病灶大小、病理分级、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HER2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表达等情况。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56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文本框 2"/>
          <p:cNvSpPr txBox="1"/>
          <p:nvPr/>
        </p:nvSpPr>
        <p:spPr>
          <a:xfrm>
            <a:off x="2711302" y="1828800"/>
            <a:ext cx="345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86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TEMPLATE04"/>
</p:tagLst>
</file>

<file path=ppt/theme/theme1.xml><?xml version="1.0" encoding="utf-8"?>
<a:theme xmlns:a="http://schemas.openxmlformats.org/drawingml/2006/main" name="AZ Cover Slide Options">
  <a:themeElements>
    <a:clrScheme name="Custom 239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04D652D5-83BA-4C49-8C9E-B283E5C2DC94}"/>
    </a:ext>
  </a:extLst>
</a:theme>
</file>

<file path=ppt/theme/theme2.xml><?xml version="1.0" encoding="utf-8"?>
<a:theme xmlns:a="http://schemas.openxmlformats.org/drawingml/2006/main" name="AZ Divider Slide Option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C405CDF7-6B1A-4359-A756-07517A4455F5}"/>
    </a:ext>
  </a:extLst>
</a:theme>
</file>

<file path=ppt/theme/theme3.xml><?xml version="1.0" encoding="utf-8"?>
<a:theme xmlns:a="http://schemas.openxmlformats.org/drawingml/2006/main" name="AZ Divider Slide Options - Colour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0D6A6422-3D74-455F-BB9F-90AE73CD780D}"/>
    </a:ext>
  </a:extLst>
</a:theme>
</file>

<file path=ppt/theme/theme4.xml><?xml version="1.0" encoding="utf-8"?>
<a:theme xmlns:a="http://schemas.openxmlformats.org/drawingml/2006/main" name="AZ General Master Slide Option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D4B437A4-A9CF-4D1F-ADCE-993FC96AAEB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</TotalTime>
  <Words>894</Words>
  <Application>Microsoft Office PowerPoint</Application>
  <PresentationFormat>全屏显示(16:9)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黑体</vt:lpstr>
      <vt:lpstr>楷体</vt:lpstr>
      <vt:lpstr>微软雅黑</vt:lpstr>
      <vt:lpstr>Arial</vt:lpstr>
      <vt:lpstr>Calibri</vt:lpstr>
      <vt:lpstr>AZ Cover Slide Options</vt:lpstr>
      <vt:lpstr>AZ Divider Slide Options</vt:lpstr>
      <vt:lpstr>AZ Divider Slide Options - Colours</vt:lpstr>
      <vt:lpstr>AZ General Master Slide Options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AstraZeneca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Wang, Ashley</dc:creator>
  <cp:keywords>16:9</cp:keywords>
  <dc:description>v1.0</dc:description>
  <cp:lastModifiedBy>Wang, Ashley</cp:lastModifiedBy>
  <cp:revision>5</cp:revision>
  <cp:lastPrinted>2015-02-23T14:12:16Z</cp:lastPrinted>
  <dcterms:created xsi:type="dcterms:W3CDTF">2016-07-19T08:41:31Z</dcterms:created>
  <dcterms:modified xsi:type="dcterms:W3CDTF">2016-08-24T01:56:48Z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AstraZeneca</vt:lpwstr>
  </property>
  <property fmtid="{D5CDD505-2E9C-101B-9397-08002B2CF9AE}" pid="3" name="Language">
    <vt:lpwstr>English (UK)</vt:lpwstr>
  </property>
  <property fmtid="{D5CDD505-2E9C-101B-9397-08002B2CF9AE}" pid="4" name="Owner">
    <vt:lpwstr>P L Kessler</vt:lpwstr>
  </property>
  <property fmtid="{D5CDD505-2E9C-101B-9397-08002B2CF9AE}" pid="5" name="Project">
    <vt:lpwstr>The Chase</vt:lpwstr>
  </property>
  <property fmtid="{D5CDD505-2E9C-101B-9397-08002B2CF9AE}" pid="6" name="Publisher">
    <vt:lpwstr>Kessler Associates</vt:lpwstr>
  </property>
</Properties>
</file>