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10"/>
  </p:notesMasterIdLst>
  <p:handoutMasterIdLst>
    <p:handoutMasterId r:id="rId11"/>
  </p:handoutMasterIdLst>
  <p:sldIdLst>
    <p:sldId id="345" r:id="rId5"/>
    <p:sldId id="364" r:id="rId6"/>
    <p:sldId id="346" r:id="rId7"/>
    <p:sldId id="348" r:id="rId8"/>
    <p:sldId id="353" r:id="rId9"/>
  </p:sldIdLst>
  <p:sldSz cx="9144000" cy="5143500" type="screen16x9"/>
  <p:notesSz cx="6670675" cy="9875838"/>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DD0"/>
    <a:srgbClr val="00A9CE"/>
    <a:srgbClr val="D8DCDE"/>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4" autoAdjust="0"/>
    <p:restoredTop sz="97297" autoAdjust="0"/>
  </p:normalViewPr>
  <p:slideViewPr>
    <p:cSldViewPr snapToGrid="0" snapToObjects="1" showGuides="1">
      <p:cViewPr varScale="1">
        <p:scale>
          <a:sx n="93" d="100"/>
          <a:sy n="93" d="100"/>
        </p:scale>
        <p:origin x="780" y="72"/>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11/24/2016</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11/24/2016</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5651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03477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val="213878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val="4234815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val="1087268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val="3539402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val="130804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val="22011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title</a:t>
            </a:r>
            <a:endParaRPr lang="en-GB" noProof="0" dirty="0"/>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1 title</a:t>
            </a:r>
            <a:endParaRPr lang="en-GB" noProof="0" dirty="0"/>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smtClean="0">
                <a:ln>
                  <a:noFill/>
                </a:ln>
                <a:solidFill>
                  <a:srgbClr val="830051"/>
                </a:solidFill>
                <a:effectLst/>
                <a:uLnTx/>
                <a:uFillTx/>
                <a:latin typeface="Arial" pitchFamily="34" charset="0"/>
                <a:cs typeface="Arial" pitchFamily="34" charset="0"/>
              </a:rPr>
              <a:t>1</a:t>
            </a:r>
            <a:endPar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C4CACD"/>
                </a:solidFill>
                <a:effectLst/>
                <a:uLnTx/>
                <a:uFillTx/>
                <a:latin typeface="Arial" pitchFamily="34" charset="0"/>
                <a:cs typeface="Arial" pitchFamily="34" charset="0"/>
              </a:rPr>
              <a:t>2</a:t>
            </a:r>
            <a:endPar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smtClean="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C4CACD"/>
                </a:solidFill>
                <a:effectLst/>
                <a:uLnTx/>
                <a:uFillTx/>
                <a:latin typeface="Arial" pitchFamily="34" charset="0"/>
                <a:cs typeface="Arial" pitchFamily="34" charset="0"/>
              </a:rPr>
              <a:t>3</a:t>
            </a:r>
            <a:endPar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smtClean="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4CACD"/>
                </a:solidFill>
                <a:effectLst/>
                <a:uLnTx/>
                <a:uFillTx/>
                <a:latin typeface="Arial" pitchFamily="34" charset="0"/>
                <a:cs typeface="Arial" pitchFamily="34" charset="0"/>
              </a:rPr>
              <a:t>4</a:t>
            </a:r>
            <a:endParaRPr kumimoji="0" lang="en-GB" sz="18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smtClean="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4CACD"/>
                </a:solidFill>
                <a:effectLst/>
                <a:uLnTx/>
                <a:uFillTx/>
                <a:latin typeface="Arial" pitchFamily="34" charset="0"/>
                <a:cs typeface="Arial" pitchFamily="34" charset="0"/>
              </a:rPr>
              <a:t>5</a:t>
            </a:r>
            <a:endParaRPr kumimoji="0" lang="en-GB" sz="18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4CACD"/>
                </a:solidFill>
                <a:effectLst/>
                <a:uLnTx/>
                <a:uFillTx/>
                <a:latin typeface="Arial" pitchFamily="34" charset="0"/>
                <a:cs typeface="Arial" pitchFamily="34" charset="0"/>
              </a:rPr>
              <a:t>6</a:t>
            </a:r>
            <a:endParaRPr kumimoji="0" lang="en-GB" sz="18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2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3</a:t>
            </a:r>
            <a:endParaRPr lang="en-GB" noProof="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4</a:t>
            </a:r>
            <a:endParaRPr lang="en-GB" noProof="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3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4</a:t>
            </a:r>
            <a:endParaRPr lang="en-GB" noProof="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4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5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5</a:t>
            </a:r>
            <a:endParaRPr lang="en-GB" noProof="0" dirty="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6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5</a:t>
            </a:r>
            <a:endParaRPr lang="en-GB" noProof="0" dirty="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6</a:t>
            </a:r>
            <a:endParaRPr lang="en-GB" noProof="0" dirty="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565178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Click to add subtitle</a:t>
            </a:r>
            <a:endParaRPr lang="en-GB" noProof="0" dirty="0"/>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1627866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smtClean="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smtClean="0"/>
              <a:t>Click icon to add picture</a:t>
            </a:r>
            <a:endParaRPr lang="en-GB" noProof="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262530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smtClean="0"/>
              <a:t>Click icon to add picture</a:t>
            </a:r>
            <a:endParaRPr lang="en-GB" noProof="0"/>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smtClean="0"/>
              <a:t>Click icon to add picture</a:t>
            </a:r>
            <a:endParaRPr lang="en-GB" noProof="0"/>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347613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1642841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smtClean="0"/>
              <a:t>Click icon to add picture</a:t>
            </a:r>
            <a:endParaRPr lang="en-GB" noProof="0"/>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3834755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smtClean="0"/>
              <a:t>Click icon to add picture</a:t>
            </a:r>
            <a:endParaRPr lang="en-GB" noProof="0"/>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smtClean="0"/>
              <a:t>Click icon to add picture</a:t>
            </a:r>
            <a:endParaRPr lang="en-GB" noProof="0"/>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30693860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content title</a:t>
            </a:r>
            <a:endParaRPr lang="en-GB" noProof="0" dirty="0"/>
          </a:p>
        </p:txBody>
      </p:sp>
    </p:spTree>
    <p:extLst>
      <p:ext uri="{BB962C8B-B14F-4D97-AF65-F5344CB8AC3E}">
        <p14:creationId xmlns:p14="http://schemas.microsoft.com/office/powerpoint/2010/main" val="4194071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val="1142211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val="4275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image" Target="../media/image1.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 id="2147483828"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诺雷得销售培训</a:t>
            </a:r>
            <a:r>
              <a:rPr lang="zh-CN" altLang="en-US" dirty="0" smtClean="0"/>
              <a:t>第七期 </a:t>
            </a:r>
            <a:r>
              <a:rPr lang="en-US" altLang="zh-CN" dirty="0" smtClean="0"/>
              <a:t>Q&amp;A</a:t>
            </a:r>
            <a:endParaRPr lang="en-US" dirty="0"/>
          </a:p>
        </p:txBody>
      </p:sp>
      <p:sp>
        <p:nvSpPr>
          <p:cNvPr id="4" name="Text Placeholder 3"/>
          <p:cNvSpPr>
            <a:spLocks noGrp="1"/>
          </p:cNvSpPr>
          <p:nvPr>
            <p:ph type="body" sz="quarter" idx="12"/>
          </p:nvPr>
        </p:nvSpPr>
        <p:spPr/>
        <p:txBody>
          <a:bodyPr/>
          <a:lstStyle/>
          <a:p>
            <a:endParaRPr lang="en-US" dirty="0"/>
          </a:p>
        </p:txBody>
      </p:sp>
      <p:sp>
        <p:nvSpPr>
          <p:cNvPr id="6" name="Text Placeholder 5"/>
          <p:cNvSpPr>
            <a:spLocks noGrp="1"/>
          </p:cNvSpPr>
          <p:nvPr>
            <p:ph type="body" sz="quarter" idx="15"/>
          </p:nvPr>
        </p:nvSpPr>
        <p:spPr/>
        <p:txBody>
          <a:bodyPr/>
          <a:lstStyle/>
          <a:p>
            <a:endParaRPr lang="en-US" dirty="0"/>
          </a:p>
        </p:txBody>
      </p:sp>
      <p:sp>
        <p:nvSpPr>
          <p:cNvPr id="5" name="Text Placeholder 4"/>
          <p:cNvSpPr>
            <a:spLocks noGrp="1"/>
          </p:cNvSpPr>
          <p:nvPr>
            <p:ph type="body" sz="quarter" idx="13"/>
          </p:nvPr>
        </p:nvSpPr>
        <p:spPr/>
        <p:txBody>
          <a:bodyPr/>
          <a:lstStyle/>
          <a:p>
            <a:r>
              <a:rPr lang="en-US" altLang="zh-CN" dirty="0" smtClean="0"/>
              <a:t>2016</a:t>
            </a:r>
            <a:r>
              <a:rPr lang="zh-CN" altLang="en-US" dirty="0" smtClean="0"/>
              <a:t>年</a:t>
            </a:r>
            <a:r>
              <a:rPr lang="en-US" altLang="zh-CN" dirty="0" smtClean="0"/>
              <a:t>11</a:t>
            </a:r>
            <a:r>
              <a:rPr lang="zh-CN" altLang="en-US" dirty="0" smtClean="0"/>
              <a:t>月</a:t>
            </a:r>
            <a:r>
              <a:rPr lang="en-US" altLang="zh-CN" dirty="0" smtClean="0"/>
              <a:t>24</a:t>
            </a:r>
            <a:r>
              <a:rPr lang="zh-CN" altLang="en-US" dirty="0" smtClean="0"/>
              <a:t>日</a:t>
            </a:r>
            <a:endParaRPr lang="en-US" dirty="0"/>
          </a:p>
        </p:txBody>
      </p:sp>
      <p:sp>
        <p:nvSpPr>
          <p:cNvPr id="7" name="文本占位符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13208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C4F54F3-C349-4609-AFEE-01462D5C7942}" type="slidenum">
              <a:rPr lang="en-GB" smtClean="0"/>
              <a:pPr/>
              <a:t>2</a:t>
            </a:fld>
            <a:endParaRPr lang="en-GB" dirty="0"/>
          </a:p>
        </p:txBody>
      </p:sp>
      <p:sp>
        <p:nvSpPr>
          <p:cNvPr id="3" name="矩形 2"/>
          <p:cNvSpPr/>
          <p:nvPr/>
        </p:nvSpPr>
        <p:spPr>
          <a:xfrm>
            <a:off x="483147" y="853993"/>
            <a:ext cx="7866994" cy="369332"/>
          </a:xfrm>
          <a:prstGeom prst="rect">
            <a:avLst/>
          </a:prstGeom>
        </p:spPr>
        <p:txBody>
          <a:bodyPr wrap="square">
            <a:spAutoFit/>
          </a:bodyPr>
          <a:lstStyle/>
          <a:p>
            <a:pPr>
              <a:buFont typeface="Wingdings" pitchFamily="2" charset="2"/>
              <a:buChar char="Ø"/>
            </a:pPr>
            <a:r>
              <a:rPr lang="en-US" altLang="zh-CN" b="1" dirty="0" smtClean="0">
                <a:latin typeface="+mn-ea"/>
              </a:rPr>
              <a:t>Q1</a:t>
            </a:r>
            <a:r>
              <a:rPr lang="en-US" altLang="zh-CN" b="1" dirty="0" smtClean="0">
                <a:latin typeface="+mn-ea"/>
              </a:rPr>
              <a:t>:</a:t>
            </a:r>
            <a:r>
              <a:rPr lang="zh-CN" altLang="en-US" b="1" dirty="0">
                <a:latin typeface="+mn-ea"/>
              </a:rPr>
              <a:t>如何从雌激素水平判断达到去势？</a:t>
            </a:r>
            <a:endParaRPr lang="zh-CN" altLang="en-US" b="1" dirty="0" smtClean="0">
              <a:latin typeface="+mn-ea"/>
            </a:endParaRPr>
          </a:p>
        </p:txBody>
      </p:sp>
      <p:sp>
        <p:nvSpPr>
          <p:cNvPr id="4" name="矩形 3"/>
          <p:cNvSpPr/>
          <p:nvPr/>
        </p:nvSpPr>
        <p:spPr>
          <a:xfrm>
            <a:off x="714375" y="1418897"/>
            <a:ext cx="7189404" cy="2554545"/>
          </a:xfrm>
          <a:prstGeom prst="rect">
            <a:avLst/>
          </a:prstGeom>
        </p:spPr>
        <p:txBody>
          <a:bodyPr wrap="square">
            <a:spAutoFit/>
          </a:bodyPr>
          <a:lstStyle/>
          <a:p>
            <a:r>
              <a:rPr lang="en-US" altLang="zh-CN" sz="1600" dirty="0" smtClean="0">
                <a:latin typeface="楷体" pitchFamily="49" charset="-122"/>
                <a:ea typeface="楷体" pitchFamily="49" charset="-122"/>
              </a:rPr>
              <a:t>A1</a:t>
            </a:r>
            <a:r>
              <a:rPr lang="zh-CN" altLang="en-US" sz="1600" dirty="0">
                <a:latin typeface="楷体" pitchFamily="49" charset="-122"/>
                <a:ea typeface="楷体" pitchFamily="49" charset="-122"/>
              </a:rPr>
              <a:t>：“共识”不推荐通过雌激素水平判断</a:t>
            </a:r>
            <a:r>
              <a:rPr lang="zh-CN" altLang="en-US" sz="1600" dirty="0" smtClean="0">
                <a:latin typeface="楷体" pitchFamily="49" charset="-122"/>
                <a:ea typeface="楷体" pitchFamily="49" charset="-122"/>
              </a:rPr>
              <a:t>去势效果：</a:t>
            </a:r>
            <a:endParaRPr lang="en-US" altLang="zh-CN" sz="1600" dirty="0" smtClean="0">
              <a:latin typeface="楷体" pitchFamily="49" charset="-122"/>
              <a:ea typeface="楷体" pitchFamily="49" charset="-122"/>
            </a:endParaRPr>
          </a:p>
          <a:p>
            <a:pPr marL="342900" indent="-342900">
              <a:buFont typeface="+mj-lt"/>
              <a:buAutoNum type="arabicPeriod"/>
            </a:pPr>
            <a:r>
              <a:rPr lang="zh-CN" altLang="en-US" sz="1600" dirty="0" smtClean="0">
                <a:latin typeface="楷体" pitchFamily="49" charset="-122"/>
                <a:ea typeface="楷体" pitchFamily="49" charset="-122"/>
              </a:rPr>
              <a:t>较低</a:t>
            </a:r>
            <a:r>
              <a:rPr lang="zh-CN" altLang="en-US" sz="1600" dirty="0">
                <a:latin typeface="楷体" pitchFamily="49" charset="-122"/>
                <a:ea typeface="楷体" pitchFamily="49" charset="-122"/>
              </a:rPr>
              <a:t>的雌激素水平需要精确度和灵敏度均较高的设备，广泛检测无法大范围使用</a:t>
            </a:r>
            <a:r>
              <a:rPr lang="zh-CN" altLang="en-US" sz="1600" dirty="0" smtClean="0">
                <a:latin typeface="楷体" pitchFamily="49" charset="-122"/>
                <a:ea typeface="楷体" pitchFamily="49" charset="-122"/>
              </a:rPr>
              <a:t>；</a:t>
            </a:r>
            <a:endParaRPr lang="en-US" altLang="zh-CN" sz="1600" dirty="0" smtClean="0">
              <a:latin typeface="楷体" pitchFamily="49" charset="-122"/>
              <a:ea typeface="楷体" pitchFamily="49" charset="-122"/>
            </a:endParaRPr>
          </a:p>
          <a:p>
            <a:pPr marL="342900" indent="-342900">
              <a:buFont typeface="+mj-lt"/>
              <a:buAutoNum type="arabicPeriod"/>
            </a:pPr>
            <a:r>
              <a:rPr lang="zh-CN" altLang="en-US" sz="1600" dirty="0" smtClean="0">
                <a:latin typeface="楷体" pitchFamily="49" charset="-122"/>
                <a:ea typeface="楷体" pitchFamily="49" charset="-122"/>
              </a:rPr>
              <a:t>国内</a:t>
            </a:r>
            <a:r>
              <a:rPr lang="zh-CN" altLang="en-US" sz="1600" dirty="0">
                <a:latin typeface="楷体" pitchFamily="49" charset="-122"/>
                <a:ea typeface="楷体" pitchFamily="49" charset="-122"/>
              </a:rPr>
              <a:t>医疗机构使用多种不同检测仪器和试剂盒，参考范围亦不</a:t>
            </a:r>
            <a:r>
              <a:rPr lang="zh-CN" altLang="en-US" sz="1600" dirty="0" smtClean="0">
                <a:latin typeface="楷体" pitchFamily="49" charset="-122"/>
                <a:ea typeface="楷体" pitchFamily="49" charset="-122"/>
              </a:rPr>
              <a:t>相同</a:t>
            </a:r>
            <a:endParaRPr lang="en-US" altLang="zh-CN" sz="1600" dirty="0" smtClean="0">
              <a:latin typeface="楷体" pitchFamily="49" charset="-122"/>
              <a:ea typeface="楷体" pitchFamily="49" charset="-122"/>
            </a:endParaRPr>
          </a:p>
          <a:p>
            <a:pPr marL="342900" indent="-342900">
              <a:buFont typeface="+mj-lt"/>
              <a:buAutoNum type="arabicPeriod"/>
            </a:pPr>
            <a:r>
              <a:rPr lang="zh-CN" altLang="en-US" sz="1600" dirty="0" smtClean="0">
                <a:latin typeface="楷体" pitchFamily="49" charset="-122"/>
                <a:ea typeface="楷体" pitchFamily="49" charset="-122"/>
              </a:rPr>
              <a:t>目前</a:t>
            </a:r>
            <a:r>
              <a:rPr lang="zh-CN" altLang="en-US" sz="1600" dirty="0">
                <a:latin typeface="楷体" pitchFamily="49" charset="-122"/>
                <a:ea typeface="楷体" pitchFamily="49" charset="-122"/>
              </a:rPr>
              <a:t>尚无公认的以及没有权威的中国女性不同绝经状态的激素</a:t>
            </a:r>
            <a:r>
              <a:rPr lang="zh-CN" altLang="en-US" sz="1600" dirty="0" smtClean="0">
                <a:latin typeface="楷体" pitchFamily="49" charset="-122"/>
                <a:ea typeface="楷体" pitchFamily="49" charset="-122"/>
              </a:rPr>
              <a:t>正常值</a:t>
            </a:r>
            <a:endParaRPr lang="en-US" altLang="zh-CN" sz="1600" dirty="0" smtClean="0">
              <a:latin typeface="楷体" pitchFamily="49" charset="-122"/>
              <a:ea typeface="楷体" pitchFamily="49" charset="-122"/>
            </a:endParaRPr>
          </a:p>
          <a:p>
            <a:pPr marL="342900" indent="-342900">
              <a:buFont typeface="+mj-lt"/>
              <a:buAutoNum type="arabicPeriod"/>
            </a:pPr>
            <a:r>
              <a:rPr lang="zh-CN" altLang="en-US" sz="1600" dirty="0">
                <a:latin typeface="楷体" pitchFamily="49" charset="-122"/>
                <a:ea typeface="楷体" pitchFamily="49" charset="-122"/>
              </a:rPr>
              <a:t>雌激素水平随自然周期波动，在</a:t>
            </a:r>
            <a:r>
              <a:rPr lang="en-US" altLang="zh-CN" sz="1600" dirty="0">
                <a:latin typeface="楷体" pitchFamily="49" charset="-122"/>
                <a:ea typeface="楷体" pitchFamily="49" charset="-122"/>
              </a:rPr>
              <a:t>OFS</a:t>
            </a:r>
            <a:r>
              <a:rPr lang="zh-CN" altLang="en-US" sz="1600" dirty="0">
                <a:latin typeface="楷体" pitchFamily="49" charset="-122"/>
                <a:ea typeface="楷体" pitchFamily="49" charset="-122"/>
              </a:rPr>
              <a:t>治疗的基础上联用其他内分泌治疗药物也会影响雌激素水平</a:t>
            </a:r>
            <a:endParaRPr lang="en-US" altLang="zh-CN" sz="1600" dirty="0" smtClean="0">
              <a:latin typeface="楷体" pitchFamily="49" charset="-122"/>
              <a:ea typeface="楷体" pitchFamily="49" charset="-122"/>
            </a:endParaRPr>
          </a:p>
          <a:p>
            <a:r>
              <a:rPr lang="zh-CN" altLang="en-US" sz="1600" dirty="0" smtClean="0">
                <a:latin typeface="楷体" pitchFamily="49" charset="-122"/>
                <a:ea typeface="楷体" pitchFamily="49" charset="-122"/>
              </a:rPr>
              <a:t>同时，根据</a:t>
            </a:r>
            <a:r>
              <a:rPr lang="zh-CN" altLang="en-US" sz="1600" dirty="0">
                <a:latin typeface="楷体" pitchFamily="49" charset="-122"/>
                <a:ea typeface="楷体" pitchFamily="49" charset="-122"/>
              </a:rPr>
              <a:t>诺雷得说明书，注射后</a:t>
            </a:r>
            <a:r>
              <a:rPr lang="en-US" altLang="zh-CN" sz="1600" dirty="0">
                <a:latin typeface="楷体" pitchFamily="49" charset="-122"/>
                <a:ea typeface="楷体" pitchFamily="49" charset="-122"/>
              </a:rPr>
              <a:t>28</a:t>
            </a:r>
            <a:r>
              <a:rPr lang="zh-CN" altLang="en-US" sz="1600" dirty="0">
                <a:latin typeface="楷体" pitchFamily="49" charset="-122"/>
                <a:ea typeface="楷体" pitchFamily="49" charset="-122"/>
              </a:rPr>
              <a:t>天内可将激素水平抑制到绝经后状态；过程中不推荐使用雌激素水平检测；但须警惕某些可能提示卵巢功能恢复的生理变化，如月经恢复和（或）更年期症状的周期性波动</a:t>
            </a:r>
            <a:endParaRPr lang="zh-CN" altLang="en-US" sz="1600" dirty="0" smtClean="0">
              <a:latin typeface="楷体" pitchFamily="49" charset="-122"/>
              <a:ea typeface="楷体"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C4F54F3-C349-4609-AFEE-01462D5C7942}" type="slidenum">
              <a:rPr lang="en-GB" smtClean="0"/>
              <a:pPr/>
              <a:t>3</a:t>
            </a:fld>
            <a:endParaRPr lang="en-GB" dirty="0"/>
          </a:p>
        </p:txBody>
      </p:sp>
      <p:sp>
        <p:nvSpPr>
          <p:cNvPr id="3" name="矩形 2"/>
          <p:cNvSpPr/>
          <p:nvPr/>
        </p:nvSpPr>
        <p:spPr>
          <a:xfrm>
            <a:off x="457201" y="515007"/>
            <a:ext cx="7583214" cy="369332"/>
          </a:xfrm>
          <a:prstGeom prst="rect">
            <a:avLst/>
          </a:prstGeom>
        </p:spPr>
        <p:txBody>
          <a:bodyPr wrap="square">
            <a:spAutoFit/>
          </a:bodyPr>
          <a:lstStyle/>
          <a:p>
            <a:pPr>
              <a:buFont typeface="Wingdings" pitchFamily="2" charset="2"/>
              <a:buChar char="Ø"/>
            </a:pPr>
            <a:r>
              <a:rPr lang="en-US" altLang="zh-CN" b="1" dirty="0" smtClean="0">
                <a:latin typeface="+mn-ea"/>
              </a:rPr>
              <a:t>Q2</a:t>
            </a:r>
            <a:r>
              <a:rPr lang="zh-CN" altLang="en-US" b="1" dirty="0" smtClean="0">
                <a:latin typeface="+mn-ea"/>
              </a:rPr>
              <a:t>：亮</a:t>
            </a:r>
            <a:r>
              <a:rPr lang="zh-CN" altLang="en-US" b="1" dirty="0">
                <a:latin typeface="+mn-ea"/>
              </a:rPr>
              <a:t>丙瑞林</a:t>
            </a:r>
            <a:r>
              <a:rPr lang="en-US" altLang="zh-CN" b="1" dirty="0" smtClean="0">
                <a:latin typeface="+mn-ea"/>
              </a:rPr>
              <a:t>11.25mg</a:t>
            </a:r>
            <a:r>
              <a:rPr lang="zh-CN" altLang="en-US" b="1" dirty="0" smtClean="0">
                <a:latin typeface="+mn-ea"/>
              </a:rPr>
              <a:t>目前被用于治疗乳腺癌患者，有没有相关循证？</a:t>
            </a:r>
            <a:endParaRPr lang="zh-CN" altLang="en-US" b="1" dirty="0">
              <a:latin typeface="+mn-ea"/>
            </a:endParaRPr>
          </a:p>
        </p:txBody>
      </p:sp>
      <p:sp>
        <p:nvSpPr>
          <p:cNvPr id="4" name="矩形 3"/>
          <p:cNvSpPr/>
          <p:nvPr/>
        </p:nvSpPr>
        <p:spPr>
          <a:xfrm>
            <a:off x="457201" y="1324303"/>
            <a:ext cx="7404537" cy="338554"/>
          </a:xfrm>
          <a:prstGeom prst="rect">
            <a:avLst/>
          </a:prstGeom>
        </p:spPr>
        <p:txBody>
          <a:bodyPr wrap="square">
            <a:spAutoFit/>
          </a:bodyPr>
          <a:lstStyle/>
          <a:p>
            <a:r>
              <a:rPr lang="en-US" altLang="zh-CN" sz="1600" dirty="0" smtClean="0">
                <a:latin typeface="楷体" pitchFamily="49" charset="-122"/>
                <a:ea typeface="楷体" pitchFamily="49" charset="-122"/>
              </a:rPr>
              <a:t>A2</a:t>
            </a:r>
            <a:r>
              <a:rPr lang="zh-CN" altLang="en-US" sz="1600" dirty="0">
                <a:latin typeface="楷体" pitchFamily="49" charset="-122"/>
                <a:ea typeface="楷体" pitchFamily="49" charset="-122"/>
              </a:rPr>
              <a:t>：亮丙瑞林三个月剂型在</a:t>
            </a:r>
            <a:r>
              <a:rPr lang="en-US" altLang="zh-CN" sz="1600" dirty="0">
                <a:latin typeface="楷体" pitchFamily="49" charset="-122"/>
                <a:ea typeface="楷体" pitchFamily="49" charset="-122"/>
              </a:rPr>
              <a:t>NCCN</a:t>
            </a:r>
            <a:r>
              <a:rPr lang="zh-CN" altLang="en-US" sz="1600" dirty="0">
                <a:latin typeface="楷体" pitchFamily="49" charset="-122"/>
                <a:ea typeface="楷体" pitchFamily="49" charset="-122"/>
              </a:rPr>
              <a:t>指南中不被推荐用于乳腺癌患者</a:t>
            </a:r>
            <a:endParaRPr lang="zh-CN" altLang="en-US" sz="1600" dirty="0">
              <a:latin typeface="楷体" pitchFamily="49" charset="-122"/>
              <a:ea typeface="楷体" pitchFamily="49" charset="-122"/>
            </a:endParaRPr>
          </a:p>
        </p:txBody>
      </p:sp>
      <p:sp>
        <p:nvSpPr>
          <p:cNvPr id="5" name="矩形 4"/>
          <p:cNvSpPr/>
          <p:nvPr/>
        </p:nvSpPr>
        <p:spPr>
          <a:xfrm>
            <a:off x="457201" y="2364828"/>
            <a:ext cx="7845972" cy="369332"/>
          </a:xfrm>
          <a:prstGeom prst="rect">
            <a:avLst/>
          </a:prstGeom>
        </p:spPr>
        <p:txBody>
          <a:bodyPr wrap="square">
            <a:spAutoFit/>
          </a:bodyPr>
          <a:lstStyle/>
          <a:p>
            <a:pPr>
              <a:buFont typeface="Wingdings" pitchFamily="2" charset="2"/>
              <a:buChar char="Ø"/>
            </a:pPr>
            <a:r>
              <a:rPr lang="en-US" altLang="zh-CN" b="1" dirty="0" smtClean="0">
                <a:latin typeface="+mn-ea"/>
              </a:rPr>
              <a:t>Q3</a:t>
            </a:r>
            <a:r>
              <a:rPr lang="zh-CN" altLang="en-US" b="1" dirty="0">
                <a:latin typeface="+mn-ea"/>
              </a:rPr>
              <a:t>：诺雷得</a:t>
            </a:r>
            <a:r>
              <a:rPr lang="en-US" altLang="zh-CN" b="1" dirty="0">
                <a:latin typeface="+mn-ea"/>
              </a:rPr>
              <a:t>10.8mg</a:t>
            </a:r>
            <a:r>
              <a:rPr lang="zh-CN" altLang="en-US" b="1" dirty="0">
                <a:latin typeface="+mn-ea"/>
              </a:rPr>
              <a:t>什么时候能有乳腺的适应症？</a:t>
            </a:r>
            <a:endParaRPr lang="zh-CN" altLang="en-US" b="1" dirty="0" smtClean="0">
              <a:latin typeface="+mn-ea"/>
            </a:endParaRPr>
          </a:p>
        </p:txBody>
      </p:sp>
      <p:sp>
        <p:nvSpPr>
          <p:cNvPr id="6" name="矩形 5"/>
          <p:cNvSpPr/>
          <p:nvPr/>
        </p:nvSpPr>
        <p:spPr>
          <a:xfrm>
            <a:off x="457201" y="3174124"/>
            <a:ext cx="7704410" cy="338554"/>
          </a:xfrm>
          <a:prstGeom prst="rect">
            <a:avLst/>
          </a:prstGeom>
        </p:spPr>
        <p:txBody>
          <a:bodyPr wrap="square">
            <a:spAutoFit/>
          </a:bodyPr>
          <a:lstStyle/>
          <a:p>
            <a:r>
              <a:rPr lang="en-US" altLang="zh-CN" sz="1600" dirty="0" smtClean="0">
                <a:latin typeface="楷体" pitchFamily="49" charset="-122"/>
                <a:ea typeface="楷体" pitchFamily="49" charset="-122"/>
              </a:rPr>
              <a:t>A3</a:t>
            </a:r>
            <a:r>
              <a:rPr lang="zh-CN" altLang="en-US" sz="1600" dirty="0">
                <a:latin typeface="楷体" pitchFamily="49" charset="-122"/>
                <a:ea typeface="楷体" pitchFamily="49" charset="-122"/>
              </a:rPr>
              <a:t>：目前注册研究正在启动阶段，预计</a:t>
            </a:r>
            <a:r>
              <a:rPr lang="en-US" altLang="zh-CN" sz="1600" dirty="0">
                <a:latin typeface="楷体" pitchFamily="49" charset="-122"/>
                <a:ea typeface="楷体" pitchFamily="49" charset="-122"/>
              </a:rPr>
              <a:t>2021</a:t>
            </a:r>
            <a:r>
              <a:rPr lang="zh-CN" altLang="en-US" sz="1600" dirty="0">
                <a:latin typeface="楷体" pitchFamily="49" charset="-122"/>
                <a:ea typeface="楷体" pitchFamily="49" charset="-122"/>
              </a:rPr>
              <a:t>年会有初步结果</a:t>
            </a:r>
            <a:endParaRPr lang="zh-CN" altLang="en-US" sz="1600" dirty="0" smtClean="0">
              <a:latin typeface="楷体" pitchFamily="49" charset="-122"/>
              <a:ea typeface="楷体"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C4F54F3-C349-4609-AFEE-01462D5C7942}" type="slidenum">
              <a:rPr lang="en-GB" smtClean="0"/>
              <a:pPr/>
              <a:t>4</a:t>
            </a:fld>
            <a:endParaRPr lang="en-GB" dirty="0"/>
          </a:p>
        </p:txBody>
      </p:sp>
      <p:sp>
        <p:nvSpPr>
          <p:cNvPr id="3" name="矩形 2"/>
          <p:cNvSpPr/>
          <p:nvPr/>
        </p:nvSpPr>
        <p:spPr>
          <a:xfrm>
            <a:off x="318375" y="551058"/>
            <a:ext cx="7259584" cy="369332"/>
          </a:xfrm>
          <a:prstGeom prst="rect">
            <a:avLst/>
          </a:prstGeom>
        </p:spPr>
        <p:txBody>
          <a:bodyPr wrap="square">
            <a:spAutoFit/>
          </a:bodyPr>
          <a:lstStyle/>
          <a:p>
            <a:pPr>
              <a:buFont typeface="Wingdings" pitchFamily="2" charset="2"/>
              <a:buChar char="Ø"/>
            </a:pPr>
            <a:r>
              <a:rPr lang="en-US" altLang="zh-CN" b="1" dirty="0" smtClean="0">
                <a:latin typeface="+mn-ea"/>
              </a:rPr>
              <a:t>Q4</a:t>
            </a:r>
            <a:r>
              <a:rPr lang="zh-CN" altLang="en-US" b="1" dirty="0">
                <a:latin typeface="+mn-ea"/>
              </a:rPr>
              <a:t>： 诺雷得联合</a:t>
            </a:r>
            <a:r>
              <a:rPr lang="en-US" altLang="zh-CN" b="1" dirty="0">
                <a:latin typeface="+mn-ea"/>
              </a:rPr>
              <a:t>AI</a:t>
            </a:r>
            <a:r>
              <a:rPr lang="zh-CN" altLang="en-US" b="1" dirty="0">
                <a:latin typeface="+mn-ea"/>
              </a:rPr>
              <a:t>，使用时机？注射</a:t>
            </a:r>
            <a:r>
              <a:rPr lang="en-US" altLang="zh-CN" b="1" dirty="0">
                <a:latin typeface="+mn-ea"/>
              </a:rPr>
              <a:t>21</a:t>
            </a:r>
            <a:r>
              <a:rPr lang="zh-CN" altLang="en-US" b="1" dirty="0">
                <a:latin typeface="+mn-ea"/>
              </a:rPr>
              <a:t>天后达到去势水平后使用</a:t>
            </a:r>
            <a:r>
              <a:rPr lang="zh-CN" altLang="en-US" b="1" dirty="0" smtClean="0">
                <a:latin typeface="+mn-ea"/>
              </a:rPr>
              <a:t>吗</a:t>
            </a:r>
            <a:r>
              <a:rPr lang="en-US" altLang="zh-CN" b="1" dirty="0" smtClean="0">
                <a:latin typeface="+mn-ea"/>
              </a:rPr>
              <a:t>?</a:t>
            </a:r>
            <a:endParaRPr lang="zh-CN" altLang="en-US" b="1" dirty="0" smtClean="0">
              <a:latin typeface="+mn-ea"/>
            </a:endParaRPr>
          </a:p>
        </p:txBody>
      </p:sp>
      <p:sp>
        <p:nvSpPr>
          <p:cNvPr id="4" name="矩形 3"/>
          <p:cNvSpPr/>
          <p:nvPr/>
        </p:nvSpPr>
        <p:spPr>
          <a:xfrm>
            <a:off x="455008" y="1124607"/>
            <a:ext cx="7595915" cy="830997"/>
          </a:xfrm>
          <a:prstGeom prst="rect">
            <a:avLst/>
          </a:prstGeom>
        </p:spPr>
        <p:txBody>
          <a:bodyPr wrap="square">
            <a:spAutoFit/>
          </a:bodyPr>
          <a:lstStyle/>
          <a:p>
            <a:r>
              <a:rPr lang="en-US" altLang="zh-CN" sz="1600" dirty="0" smtClean="0">
                <a:latin typeface="楷体" pitchFamily="49" charset="-122"/>
                <a:ea typeface="楷体" pitchFamily="49" charset="-122"/>
              </a:rPr>
              <a:t>A4</a:t>
            </a:r>
            <a:r>
              <a:rPr lang="zh-CN" altLang="en-US" sz="1600" dirty="0" smtClean="0">
                <a:latin typeface="楷体" pitchFamily="49" charset="-122"/>
                <a:ea typeface="楷体" pitchFamily="49" charset="-122"/>
              </a:rPr>
              <a:t>：</a:t>
            </a:r>
            <a:r>
              <a:rPr lang="zh-CN" altLang="en-US" sz="1600" b="1" dirty="0">
                <a:latin typeface="楷体" pitchFamily="49" charset="-122"/>
                <a:ea typeface="楷体" pitchFamily="49" charset="-122"/>
              </a:rPr>
              <a:t> </a:t>
            </a:r>
            <a:r>
              <a:rPr lang="zh-CN" altLang="en-US" sz="1600" dirty="0">
                <a:latin typeface="楷体" pitchFamily="49" charset="-122"/>
                <a:ea typeface="楷体" pitchFamily="49" charset="-122"/>
              </a:rPr>
              <a:t>据</a:t>
            </a:r>
            <a:r>
              <a:rPr lang="zh-CN" altLang="en-US" sz="1600" dirty="0">
                <a:latin typeface="楷体" pitchFamily="49" charset="-122"/>
                <a:ea typeface="楷体" pitchFamily="49" charset="-122"/>
              </a:rPr>
              <a:t>诺雷得说明书，注射后</a:t>
            </a:r>
            <a:r>
              <a:rPr lang="en-US" altLang="zh-CN" sz="1600" dirty="0">
                <a:latin typeface="楷体" pitchFamily="49" charset="-122"/>
                <a:ea typeface="楷体" pitchFamily="49" charset="-122"/>
              </a:rPr>
              <a:t>28</a:t>
            </a:r>
            <a:r>
              <a:rPr lang="zh-CN" altLang="en-US" sz="1600" dirty="0">
                <a:latin typeface="楷体" pitchFamily="49" charset="-122"/>
                <a:ea typeface="楷体" pitchFamily="49" charset="-122"/>
              </a:rPr>
              <a:t>天内可将激素水平抑制到绝经后</a:t>
            </a:r>
            <a:r>
              <a:rPr lang="zh-CN" altLang="en-US" sz="1600" dirty="0">
                <a:latin typeface="楷体" pitchFamily="49" charset="-122"/>
                <a:ea typeface="楷体" pitchFamily="49" charset="-122"/>
              </a:rPr>
              <a:t>状态。</a:t>
            </a:r>
            <a:endParaRPr lang="en-US" altLang="zh-CN" sz="1600" dirty="0">
              <a:latin typeface="楷体" pitchFamily="49" charset="-122"/>
              <a:ea typeface="楷体" pitchFamily="49" charset="-122"/>
            </a:endParaRPr>
          </a:p>
          <a:p>
            <a:r>
              <a:rPr lang="zh-CN" altLang="en-US" sz="1600" dirty="0">
                <a:latin typeface="楷体" pitchFamily="49" charset="-122"/>
                <a:ea typeface="楷体" pitchFamily="49" charset="-122"/>
              </a:rPr>
              <a:t>在</a:t>
            </a:r>
            <a:r>
              <a:rPr lang="en-US" altLang="zh-CN" sz="1600" dirty="0">
                <a:latin typeface="楷体" pitchFamily="49" charset="-122"/>
                <a:ea typeface="楷体" pitchFamily="49" charset="-122"/>
              </a:rPr>
              <a:t>TEXT</a:t>
            </a:r>
            <a:r>
              <a:rPr lang="zh-CN" altLang="en-US" sz="1600" dirty="0">
                <a:latin typeface="楷体" pitchFamily="49" charset="-122"/>
                <a:ea typeface="楷体" pitchFamily="49" charset="-122"/>
              </a:rPr>
              <a:t>实验中，是在</a:t>
            </a:r>
            <a:r>
              <a:rPr lang="en-US" altLang="zh-CN" sz="1600" dirty="0" err="1">
                <a:latin typeface="楷体" pitchFamily="49" charset="-122"/>
                <a:ea typeface="楷体" pitchFamily="49" charset="-122"/>
              </a:rPr>
              <a:t>GnRHa</a:t>
            </a:r>
            <a:r>
              <a:rPr lang="zh-CN" altLang="en-US" sz="1600" dirty="0">
                <a:latin typeface="楷体" pitchFamily="49" charset="-122"/>
                <a:ea typeface="楷体" pitchFamily="49" charset="-122"/>
              </a:rPr>
              <a:t>注射</a:t>
            </a:r>
            <a:r>
              <a:rPr lang="zh-CN" altLang="en-US" sz="1600" dirty="0">
                <a:latin typeface="楷体" pitchFamily="49" charset="-122"/>
                <a:ea typeface="楷体" pitchFamily="49" charset="-122"/>
              </a:rPr>
              <a:t>之后</a:t>
            </a:r>
            <a:r>
              <a:rPr lang="en-US" altLang="zh-CN" sz="1600" dirty="0">
                <a:latin typeface="楷体" pitchFamily="49" charset="-122"/>
                <a:ea typeface="楷体" pitchFamily="49" charset="-122"/>
              </a:rPr>
              <a:t>6</a:t>
            </a:r>
            <a:r>
              <a:rPr lang="zh-CN" altLang="en-US" sz="1600" dirty="0">
                <a:latin typeface="楷体" pitchFamily="49" charset="-122"/>
                <a:ea typeface="楷体" pitchFamily="49" charset="-122"/>
              </a:rPr>
              <a:t>到</a:t>
            </a:r>
            <a:r>
              <a:rPr lang="en-US" altLang="zh-CN" sz="1600" dirty="0">
                <a:latin typeface="楷体" pitchFamily="49" charset="-122"/>
                <a:ea typeface="楷体" pitchFamily="49" charset="-122"/>
              </a:rPr>
              <a:t>8</a:t>
            </a:r>
            <a:r>
              <a:rPr lang="zh-CN" altLang="en-US" sz="1600" dirty="0">
                <a:latin typeface="楷体" pitchFamily="49" charset="-122"/>
                <a:ea typeface="楷体" pitchFamily="49" charset="-122"/>
              </a:rPr>
              <a:t>周后开始联合</a:t>
            </a:r>
            <a:r>
              <a:rPr lang="en-US" altLang="zh-CN" sz="1600" dirty="0">
                <a:latin typeface="楷体" pitchFamily="49" charset="-122"/>
                <a:ea typeface="楷体" pitchFamily="49" charset="-122"/>
              </a:rPr>
              <a:t>AI</a:t>
            </a:r>
            <a:r>
              <a:rPr lang="zh-CN" altLang="en-US" sz="1600" dirty="0">
                <a:latin typeface="楷体" pitchFamily="49" charset="-122"/>
                <a:ea typeface="楷体" pitchFamily="49" charset="-122"/>
              </a:rPr>
              <a:t>的使用</a:t>
            </a:r>
            <a:r>
              <a:rPr lang="zh-CN" altLang="en-US" sz="1600" dirty="0">
                <a:latin typeface="楷体" pitchFamily="49" charset="-122"/>
                <a:ea typeface="楷体" pitchFamily="49" charset="-122"/>
              </a:rPr>
              <a:t>。</a:t>
            </a:r>
            <a:endParaRPr lang="en-US" altLang="zh-CN" sz="1600" dirty="0">
              <a:latin typeface="楷体" pitchFamily="49" charset="-122"/>
              <a:ea typeface="楷体" pitchFamily="49" charset="-122"/>
            </a:endParaRPr>
          </a:p>
          <a:p>
            <a:r>
              <a:rPr lang="zh-CN" altLang="en-US" sz="1600" dirty="0">
                <a:latin typeface="楷体" pitchFamily="49" charset="-122"/>
                <a:ea typeface="楷体" pitchFamily="49" charset="-122"/>
              </a:rPr>
              <a:t>既往</a:t>
            </a:r>
            <a:r>
              <a:rPr lang="zh-CN" altLang="en-US" sz="1600" dirty="0">
                <a:latin typeface="楷体" pitchFamily="49" charset="-122"/>
                <a:ea typeface="楷体" pitchFamily="49" charset="-122"/>
              </a:rPr>
              <a:t>的研究显示，诺雷得注射了</a:t>
            </a:r>
            <a:r>
              <a:rPr lang="en-US" altLang="zh-CN" sz="1600" dirty="0">
                <a:latin typeface="楷体" pitchFamily="49" charset="-122"/>
                <a:ea typeface="楷体" pitchFamily="49" charset="-122"/>
              </a:rPr>
              <a:t>21</a:t>
            </a:r>
            <a:r>
              <a:rPr lang="zh-CN" altLang="en-US" sz="1600" dirty="0">
                <a:latin typeface="楷体" pitchFamily="49" charset="-122"/>
                <a:ea typeface="楷体" pitchFamily="49" charset="-122"/>
              </a:rPr>
              <a:t>天之后就可以达到绝经后的</a:t>
            </a:r>
            <a:r>
              <a:rPr lang="zh-CN" altLang="en-US" sz="1600" dirty="0">
                <a:latin typeface="楷体" pitchFamily="49" charset="-122"/>
                <a:ea typeface="楷体" pitchFamily="49" charset="-122"/>
              </a:rPr>
              <a:t>状态</a:t>
            </a:r>
            <a:r>
              <a:rPr lang="zh-CN" altLang="zh-CN" sz="1600" dirty="0" smtClean="0">
                <a:latin typeface="楷体" pitchFamily="49" charset="-122"/>
                <a:ea typeface="楷体" pitchFamily="49" charset="-122"/>
              </a:rPr>
              <a:t>。</a:t>
            </a:r>
            <a:endParaRPr lang="zh-CN" altLang="en-US" sz="1600" dirty="0" smtClean="0">
              <a:latin typeface="楷体" pitchFamily="49" charset="-122"/>
              <a:ea typeface="楷体" pitchFamily="49" charset="-122"/>
            </a:endParaRPr>
          </a:p>
        </p:txBody>
      </p:sp>
      <p:sp>
        <p:nvSpPr>
          <p:cNvPr id="6" name="矩形 5"/>
          <p:cNvSpPr/>
          <p:nvPr/>
        </p:nvSpPr>
        <p:spPr>
          <a:xfrm>
            <a:off x="455008" y="2228116"/>
            <a:ext cx="7848163" cy="369332"/>
          </a:xfrm>
          <a:prstGeom prst="rect">
            <a:avLst/>
          </a:prstGeom>
        </p:spPr>
        <p:txBody>
          <a:bodyPr wrap="square">
            <a:spAutoFit/>
          </a:bodyPr>
          <a:lstStyle/>
          <a:p>
            <a:pPr>
              <a:buFont typeface="Wingdings" pitchFamily="2" charset="2"/>
              <a:buChar char="Ø"/>
            </a:pPr>
            <a:r>
              <a:rPr lang="en-US" altLang="zh-CN" b="1" dirty="0" smtClean="0">
                <a:latin typeface="+mn-ea"/>
              </a:rPr>
              <a:t>Q5</a:t>
            </a:r>
            <a:r>
              <a:rPr lang="zh-CN" altLang="en-US" b="1" dirty="0">
                <a:latin typeface="+mn-ea"/>
              </a:rPr>
              <a:t>：化疗以后的</a:t>
            </a:r>
            <a:r>
              <a:rPr lang="zh-CN" altLang="en-US" b="1" dirty="0" smtClean="0">
                <a:latin typeface="+mn-ea"/>
              </a:rPr>
              <a:t>多久使用</a:t>
            </a:r>
            <a:r>
              <a:rPr lang="en-US" altLang="zh-CN" b="1" dirty="0" smtClean="0">
                <a:latin typeface="+mn-ea"/>
              </a:rPr>
              <a:t>OFS</a:t>
            </a:r>
            <a:r>
              <a:rPr lang="zh-CN" altLang="en-US" b="1" dirty="0">
                <a:latin typeface="+mn-ea"/>
              </a:rPr>
              <a:t>？</a:t>
            </a:r>
            <a:endParaRPr lang="zh-CN" altLang="en-US" b="1" dirty="0" smtClean="0">
              <a:latin typeface="+mn-ea"/>
            </a:endParaRPr>
          </a:p>
        </p:txBody>
      </p:sp>
      <p:sp>
        <p:nvSpPr>
          <p:cNvPr id="7" name="矩形 6"/>
          <p:cNvSpPr/>
          <p:nvPr/>
        </p:nvSpPr>
        <p:spPr>
          <a:xfrm>
            <a:off x="386692" y="2714842"/>
            <a:ext cx="7122949" cy="1323439"/>
          </a:xfrm>
          <a:prstGeom prst="rect">
            <a:avLst/>
          </a:prstGeom>
        </p:spPr>
        <p:txBody>
          <a:bodyPr wrap="square">
            <a:spAutoFit/>
          </a:bodyPr>
          <a:lstStyle/>
          <a:p>
            <a:r>
              <a:rPr lang="en-US" altLang="zh-CN" sz="1600" dirty="0" smtClean="0">
                <a:latin typeface="楷体" pitchFamily="49" charset="-122"/>
                <a:ea typeface="楷体" pitchFamily="49" charset="-122"/>
              </a:rPr>
              <a:t>A5</a:t>
            </a:r>
            <a:r>
              <a:rPr lang="zh-CN" altLang="en-US" sz="1600" dirty="0" smtClean="0">
                <a:latin typeface="楷体" pitchFamily="49" charset="-122"/>
                <a:ea typeface="楷体" pitchFamily="49" charset="-122"/>
              </a:rPr>
              <a:t>：根据共识，依据</a:t>
            </a:r>
            <a:r>
              <a:rPr lang="zh-CN" altLang="en-US" sz="1600" dirty="0">
                <a:latin typeface="楷体" pitchFamily="49" charset="-122"/>
                <a:ea typeface="楷体" pitchFamily="49" charset="-122"/>
              </a:rPr>
              <a:t>化疗之前的月经状态来使</a:t>
            </a:r>
            <a:r>
              <a:rPr lang="zh-CN" altLang="en-US" sz="1600" dirty="0" smtClean="0">
                <a:latin typeface="楷体" pitchFamily="49" charset="-122"/>
                <a:ea typeface="楷体" pitchFamily="49" charset="-122"/>
              </a:rPr>
              <a:t>用。如果</a:t>
            </a:r>
            <a:r>
              <a:rPr lang="zh-CN" altLang="en-US" sz="1600" dirty="0">
                <a:latin typeface="楷体" pitchFamily="49" charset="-122"/>
                <a:ea typeface="楷体" pitchFamily="49" charset="-122"/>
              </a:rPr>
              <a:t>化疗前是绝经前患者，那么在化疗结束之后即可以立刻进行序贯使用</a:t>
            </a:r>
            <a:r>
              <a:rPr lang="zh-CN" altLang="en-US" sz="1600" dirty="0" smtClean="0">
                <a:latin typeface="楷体" pitchFamily="49" charset="-122"/>
                <a:ea typeface="楷体" pitchFamily="49" charset="-122"/>
              </a:rPr>
              <a:t>。</a:t>
            </a:r>
            <a:endParaRPr lang="en-US" altLang="zh-CN" sz="1600" dirty="0" smtClean="0">
              <a:latin typeface="楷体" pitchFamily="49" charset="-122"/>
              <a:ea typeface="楷体" pitchFamily="49" charset="-122"/>
            </a:endParaRPr>
          </a:p>
          <a:p>
            <a:r>
              <a:rPr lang="en-US" altLang="zh-CN" sz="1600" dirty="0" smtClean="0">
                <a:latin typeface="楷体" pitchFamily="49" charset="-122"/>
                <a:ea typeface="楷体" pitchFamily="49" charset="-122"/>
              </a:rPr>
              <a:t>TEXT</a:t>
            </a:r>
            <a:r>
              <a:rPr lang="zh-CN" altLang="en-US" sz="1600" dirty="0" smtClean="0">
                <a:latin typeface="楷体" pitchFamily="49" charset="-122"/>
                <a:ea typeface="楷体" pitchFamily="49" charset="-122"/>
              </a:rPr>
              <a:t>研究中，</a:t>
            </a:r>
            <a:r>
              <a:rPr lang="zh-CN" altLang="en-US" sz="1600" dirty="0">
                <a:latin typeface="楷体" pitchFamily="49" charset="-122"/>
                <a:ea typeface="楷体" pitchFamily="49" charset="-122"/>
              </a:rPr>
              <a:t>在化疗的同步开始使用了</a:t>
            </a:r>
            <a:r>
              <a:rPr lang="en-US" altLang="zh-CN" sz="1600" dirty="0">
                <a:latin typeface="楷体" pitchFamily="49" charset="-122"/>
                <a:ea typeface="楷体" pitchFamily="49" charset="-122"/>
              </a:rPr>
              <a:t>OFS</a:t>
            </a:r>
            <a:r>
              <a:rPr lang="zh-CN" altLang="en-US" sz="1600" dirty="0">
                <a:latin typeface="楷体" pitchFamily="49" charset="-122"/>
                <a:ea typeface="楷体" pitchFamily="49" charset="-122"/>
              </a:rPr>
              <a:t>，也不会影响患者生存获益</a:t>
            </a:r>
            <a:r>
              <a:rPr lang="zh-CN" altLang="en-US" sz="1600" dirty="0" smtClean="0">
                <a:latin typeface="楷体" pitchFamily="49" charset="-122"/>
                <a:ea typeface="楷体" pitchFamily="49" charset="-122"/>
              </a:rPr>
              <a:t>。尽管</a:t>
            </a:r>
            <a:r>
              <a:rPr lang="en-US" altLang="zh-CN" sz="1600" dirty="0" smtClean="0">
                <a:latin typeface="楷体" pitchFamily="49" charset="-122"/>
                <a:ea typeface="楷体" pitchFamily="49" charset="-122"/>
              </a:rPr>
              <a:t>TEXT</a:t>
            </a:r>
            <a:r>
              <a:rPr lang="zh-CN" altLang="en-US" sz="1600" dirty="0" smtClean="0">
                <a:latin typeface="楷体" pitchFamily="49" charset="-122"/>
                <a:ea typeface="楷体" pitchFamily="49" charset="-122"/>
              </a:rPr>
              <a:t>研究</a:t>
            </a:r>
            <a:r>
              <a:rPr lang="zh-CN" altLang="en-US" sz="1600" dirty="0">
                <a:latin typeface="楷体" pitchFamily="49" charset="-122"/>
                <a:ea typeface="楷体" pitchFamily="49" charset="-122"/>
              </a:rPr>
              <a:t>和</a:t>
            </a:r>
            <a:r>
              <a:rPr lang="en-US" altLang="zh-CN" sz="1600" dirty="0">
                <a:latin typeface="楷体" pitchFamily="49" charset="-122"/>
                <a:ea typeface="楷体" pitchFamily="49" charset="-122"/>
              </a:rPr>
              <a:t>SOFT</a:t>
            </a:r>
            <a:r>
              <a:rPr lang="zh-CN" altLang="en-US" sz="1600" dirty="0">
                <a:latin typeface="楷体" pitchFamily="49" charset="-122"/>
                <a:ea typeface="楷体" pitchFamily="49" charset="-122"/>
              </a:rPr>
              <a:t>研究</a:t>
            </a:r>
            <a:r>
              <a:rPr lang="zh-CN" altLang="en-US" sz="1600" dirty="0" smtClean="0">
                <a:latin typeface="楷体" pitchFamily="49" charset="-122"/>
                <a:ea typeface="楷体" pitchFamily="49" charset="-122"/>
              </a:rPr>
              <a:t>是不同的入组人群，但可以发现化疗</a:t>
            </a:r>
            <a:r>
              <a:rPr lang="zh-CN" altLang="en-US" sz="1600" dirty="0">
                <a:latin typeface="楷体" pitchFamily="49" charset="-122"/>
                <a:ea typeface="楷体" pitchFamily="49" charset="-122"/>
              </a:rPr>
              <a:t>中联合使用整体的疗效</a:t>
            </a:r>
            <a:r>
              <a:rPr lang="zh-CN" altLang="en-US" sz="1600" dirty="0" smtClean="0">
                <a:latin typeface="楷体" pitchFamily="49" charset="-122"/>
                <a:ea typeface="楷体" pitchFamily="49" charset="-122"/>
              </a:rPr>
              <a:t>也有</a:t>
            </a:r>
            <a:r>
              <a:rPr lang="zh-CN" altLang="en-US" sz="1600" dirty="0">
                <a:latin typeface="楷体" pitchFamily="49" charset="-122"/>
                <a:ea typeface="楷体" pitchFamily="49" charset="-122"/>
              </a:rPr>
              <a:t>所保障的。</a:t>
            </a:r>
            <a:endParaRPr lang="zh-CN" altLang="en-US" sz="1600" dirty="0" smtClean="0">
              <a:latin typeface="楷体" pitchFamily="49" charset="-122"/>
              <a:ea typeface="楷体"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3C4F54F3-C349-4609-AFEE-01462D5C7942}" type="slidenum">
              <a:rPr lang="en-GB" smtClean="0"/>
              <a:pPr/>
              <a:t>5</a:t>
            </a:fld>
            <a:endParaRPr lang="en-GB" dirty="0"/>
          </a:p>
        </p:txBody>
      </p:sp>
      <p:sp>
        <p:nvSpPr>
          <p:cNvPr id="3" name="矩形 2"/>
          <p:cNvSpPr/>
          <p:nvPr/>
        </p:nvSpPr>
        <p:spPr>
          <a:xfrm>
            <a:off x="215633" y="928063"/>
            <a:ext cx="7541356" cy="369332"/>
          </a:xfrm>
          <a:prstGeom prst="rect">
            <a:avLst/>
          </a:prstGeom>
        </p:spPr>
        <p:txBody>
          <a:bodyPr wrap="square">
            <a:spAutoFit/>
          </a:bodyPr>
          <a:lstStyle/>
          <a:p>
            <a:pPr>
              <a:buFont typeface="Wingdings" pitchFamily="2" charset="2"/>
              <a:buChar char="Ø"/>
            </a:pPr>
            <a:r>
              <a:rPr lang="en-US" altLang="zh-CN" b="1" dirty="0" smtClean="0">
                <a:latin typeface="+mn-ea"/>
              </a:rPr>
              <a:t>Q6</a:t>
            </a:r>
            <a:r>
              <a:rPr lang="en-US" altLang="zh-CN" b="1" dirty="0" smtClean="0">
                <a:latin typeface="+mn-ea"/>
              </a:rPr>
              <a:t>:</a:t>
            </a:r>
            <a:r>
              <a:rPr lang="zh-CN" altLang="en-US" b="1" dirty="0" smtClean="0">
                <a:latin typeface="+mn-ea"/>
              </a:rPr>
              <a:t>病例</a:t>
            </a:r>
            <a:r>
              <a:rPr lang="en-US" altLang="zh-CN" b="1" dirty="0" smtClean="0">
                <a:latin typeface="+mn-ea"/>
              </a:rPr>
              <a:t>2</a:t>
            </a:r>
            <a:r>
              <a:rPr lang="zh-CN" altLang="en-US" b="1" dirty="0" smtClean="0">
                <a:latin typeface="+mn-ea"/>
              </a:rPr>
              <a:t>中会不会有一些临床医生会选择手术去势？</a:t>
            </a:r>
            <a:endParaRPr lang="zh-CN" altLang="en-US" b="1" dirty="0" smtClean="0">
              <a:latin typeface="+mn-ea"/>
            </a:endParaRPr>
          </a:p>
        </p:txBody>
      </p:sp>
      <p:sp>
        <p:nvSpPr>
          <p:cNvPr id="4" name="矩形 3"/>
          <p:cNvSpPr/>
          <p:nvPr/>
        </p:nvSpPr>
        <p:spPr>
          <a:xfrm>
            <a:off x="318375" y="1752110"/>
            <a:ext cx="7099737" cy="1569660"/>
          </a:xfrm>
          <a:prstGeom prst="rect">
            <a:avLst/>
          </a:prstGeom>
        </p:spPr>
        <p:txBody>
          <a:bodyPr wrap="square">
            <a:spAutoFit/>
          </a:bodyPr>
          <a:lstStyle/>
          <a:p>
            <a:r>
              <a:rPr lang="en-US" altLang="zh-CN" sz="1600" dirty="0" smtClean="0">
                <a:latin typeface="楷体" pitchFamily="49" charset="-122"/>
                <a:ea typeface="楷体" pitchFamily="49" charset="-122"/>
              </a:rPr>
              <a:t>A6</a:t>
            </a:r>
            <a:r>
              <a:rPr lang="en-US" altLang="zh-CN" sz="1600" dirty="0" smtClean="0">
                <a:latin typeface="楷体" pitchFamily="49" charset="-122"/>
                <a:ea typeface="楷体" pitchFamily="49" charset="-122"/>
              </a:rPr>
              <a:t>:</a:t>
            </a:r>
            <a:r>
              <a:rPr lang="zh-CN" altLang="en-US" sz="1600" dirty="0">
                <a:latin typeface="楷体" pitchFamily="49" charset="-122"/>
                <a:ea typeface="楷体" pitchFamily="49" charset="-122"/>
              </a:rPr>
              <a:t>我们不否认针对这些患者来说手术</a:t>
            </a:r>
            <a:r>
              <a:rPr lang="zh-CN" altLang="en-US" sz="1600" dirty="0" smtClean="0">
                <a:latin typeface="楷体" pitchFamily="49" charset="-122"/>
                <a:ea typeface="楷体" pitchFamily="49" charset="-122"/>
              </a:rPr>
              <a:t>去势也是临床</a:t>
            </a:r>
            <a:r>
              <a:rPr lang="zh-CN" altLang="en-US" sz="1600" dirty="0">
                <a:latin typeface="楷体" pitchFamily="49" charset="-122"/>
                <a:ea typeface="楷体" pitchFamily="49" charset="-122"/>
              </a:rPr>
              <a:t>中的</a:t>
            </a:r>
            <a:r>
              <a:rPr lang="zh-CN" altLang="en-US" sz="1600" dirty="0" smtClean="0">
                <a:latin typeface="楷体" pitchFamily="49" charset="-122"/>
                <a:ea typeface="楷体" pitchFamily="49" charset="-122"/>
              </a:rPr>
              <a:t>选择之一。</a:t>
            </a:r>
            <a:endParaRPr lang="en-US" altLang="zh-CN" sz="1600" dirty="0" smtClean="0">
              <a:latin typeface="楷体" pitchFamily="49" charset="-122"/>
              <a:ea typeface="楷体" pitchFamily="49" charset="-122"/>
            </a:endParaRPr>
          </a:p>
          <a:p>
            <a:r>
              <a:rPr lang="zh-CN" altLang="en-US" sz="1600" dirty="0" smtClean="0">
                <a:latin typeface="楷体" pitchFamily="49" charset="-122"/>
                <a:ea typeface="楷体" pitchFamily="49" charset="-122"/>
              </a:rPr>
              <a:t>在</a:t>
            </a:r>
            <a:r>
              <a:rPr lang="zh-CN" altLang="en-US" sz="1600" dirty="0">
                <a:latin typeface="楷体" pitchFamily="49" charset="-122"/>
                <a:ea typeface="楷体" pitchFamily="49" charset="-122"/>
              </a:rPr>
              <a:t>共识中我们已经</a:t>
            </a:r>
            <a:r>
              <a:rPr lang="zh-CN" altLang="en-US" sz="1600" dirty="0" smtClean="0">
                <a:latin typeface="楷体" pitchFamily="49" charset="-122"/>
                <a:ea typeface="楷体" pitchFamily="49" charset="-122"/>
              </a:rPr>
              <a:t>明确指出药物</a:t>
            </a:r>
            <a:r>
              <a:rPr lang="zh-CN" altLang="en-US" sz="1600" dirty="0">
                <a:latin typeface="楷体" pitchFamily="49" charset="-122"/>
                <a:ea typeface="楷体" pitchFamily="49" charset="-122"/>
              </a:rPr>
              <a:t>去势和手术去势在疗效</a:t>
            </a:r>
            <a:r>
              <a:rPr lang="zh-CN" altLang="en-US" sz="1600" dirty="0" smtClean="0">
                <a:latin typeface="楷体" pitchFamily="49" charset="-122"/>
                <a:ea typeface="楷体" pitchFamily="49" charset="-122"/>
              </a:rPr>
              <a:t>上是</a:t>
            </a:r>
            <a:r>
              <a:rPr lang="zh-CN" altLang="en-US" sz="1600" dirty="0">
                <a:latin typeface="楷体" pitchFamily="49" charset="-122"/>
                <a:ea typeface="楷体" pitchFamily="49" charset="-122"/>
              </a:rPr>
              <a:t>相当的，就是说药物去势是有所保证</a:t>
            </a:r>
            <a:r>
              <a:rPr lang="zh-CN" altLang="en-US" sz="1600" dirty="0" smtClean="0">
                <a:latin typeface="楷体" pitchFamily="49" charset="-122"/>
                <a:ea typeface="楷体" pitchFamily="49" charset="-122"/>
              </a:rPr>
              <a:t>的。在</a:t>
            </a:r>
            <a:r>
              <a:rPr lang="zh-CN" altLang="en-US" sz="1600" dirty="0">
                <a:latin typeface="楷体" pitchFamily="49" charset="-122"/>
                <a:ea typeface="楷体" pitchFamily="49" charset="-122"/>
              </a:rPr>
              <a:t>疗效相当的基础上我们认为自然绝经的患者后期患血栓风险和心血管疾病的可能性更加低，我们也认为针对这</a:t>
            </a:r>
            <a:r>
              <a:rPr lang="zh-CN" altLang="en-US" sz="1600" dirty="0" smtClean="0">
                <a:latin typeface="楷体" pitchFamily="49" charset="-122"/>
                <a:ea typeface="楷体" pitchFamily="49" charset="-122"/>
              </a:rPr>
              <a:t>部分患者依据共识也推荐药物去势即</a:t>
            </a:r>
            <a:r>
              <a:rPr lang="en-US" altLang="zh-CN" sz="1600" dirty="0" smtClean="0">
                <a:latin typeface="楷体" pitchFamily="49" charset="-122"/>
                <a:ea typeface="楷体" pitchFamily="49" charset="-122"/>
              </a:rPr>
              <a:t>GNRHA</a:t>
            </a:r>
            <a:r>
              <a:rPr lang="zh-CN" altLang="en-US" sz="1600" dirty="0" smtClean="0">
                <a:latin typeface="楷体" pitchFamily="49" charset="-122"/>
                <a:ea typeface="楷体" pitchFamily="49" charset="-122"/>
              </a:rPr>
              <a:t>药物，</a:t>
            </a:r>
            <a:r>
              <a:rPr lang="zh-CN" altLang="en-US" sz="1600" dirty="0">
                <a:latin typeface="楷体" pitchFamily="49" charset="-122"/>
                <a:ea typeface="楷体" pitchFamily="49" charset="-122"/>
              </a:rPr>
              <a:t>这个是基于以上的循证我们认为选择药物去势可以达到和手术去势相当的保证。</a:t>
            </a:r>
            <a:endParaRPr lang="zh-CN" altLang="en-US" sz="1600" dirty="0" smtClean="0">
              <a:latin typeface="楷体" pitchFamily="49" charset="-122"/>
              <a:ea typeface="楷体"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Blank">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132</TotalTime>
  <Words>532</Words>
  <Application>Microsoft Office PowerPoint</Application>
  <PresentationFormat>全屏显示(16:9)</PresentationFormat>
  <Paragraphs>27</Paragraphs>
  <Slides>5</Slides>
  <Notes>0</Notes>
  <HiddenSlides>0</HiddenSlides>
  <MMClips>0</MMClips>
  <ScaleCrop>false</ScaleCrop>
  <HeadingPairs>
    <vt:vector size="6" baseType="variant">
      <vt:variant>
        <vt:lpstr>已用的字体</vt:lpstr>
      </vt:variant>
      <vt:variant>
        <vt:i4>5</vt:i4>
      </vt:variant>
      <vt:variant>
        <vt:lpstr>主题</vt:lpstr>
      </vt:variant>
      <vt:variant>
        <vt:i4>4</vt:i4>
      </vt:variant>
      <vt:variant>
        <vt:lpstr>幻灯片标题</vt:lpstr>
      </vt:variant>
      <vt:variant>
        <vt:i4>5</vt:i4>
      </vt:variant>
    </vt:vector>
  </HeadingPairs>
  <TitlesOfParts>
    <vt:vector size="14" baseType="lpstr">
      <vt:lpstr>黑体</vt:lpstr>
      <vt:lpstr>楷体</vt:lpstr>
      <vt:lpstr>Arial</vt:lpstr>
      <vt:lpstr>Calibri</vt:lpstr>
      <vt:lpstr>Wingdings</vt:lpstr>
      <vt:lpstr>Blank</vt:lpstr>
      <vt:lpstr>AZ Divider Slide Options</vt:lpstr>
      <vt:lpstr>AZ Divider Slide Options - Colours</vt:lpstr>
      <vt:lpstr>AZ General Master Slide Options</vt:lpstr>
      <vt:lpstr>诺雷得销售培训第七期 Q&amp;A</vt:lpstr>
      <vt:lpstr>PowerPoint 演示文稿</vt:lpstr>
      <vt:lpstr>PowerPoint 演示文稿</vt:lpstr>
      <vt:lpstr>PowerPoint 演示文稿</vt:lpstr>
      <vt:lpstr>PowerPoint 演示文稿</vt:lpstr>
    </vt:vector>
  </TitlesOfParts>
  <Company>AstraZeneca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诺雷得销售培训第一期 Q&amp;A</dc:title>
  <dc:creator>ksqm927</dc:creator>
  <cp:keywords>16:9</cp:keywords>
  <dc:description>v1.0</dc:description>
  <cp:lastModifiedBy>Wang, Ashley</cp:lastModifiedBy>
  <cp:revision>5</cp:revision>
  <cp:lastPrinted>2015-02-23T14:12:16Z</cp:lastPrinted>
  <dcterms:created xsi:type="dcterms:W3CDTF">2016-05-23T10:03:14Z</dcterms:created>
  <dcterms:modified xsi:type="dcterms:W3CDTF">2016-11-24T06:32:43Z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